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8"/>
    <p:restoredTop sz="79565"/>
  </p:normalViewPr>
  <p:slideViewPr>
    <p:cSldViewPr snapToGrid="0" snapToObjects="1">
      <p:cViewPr varScale="1">
        <p:scale>
          <a:sx n="97" d="100"/>
          <a:sy n="97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2D1B67-5108-474A-9233-DB8005247AD1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8030A2-0F35-264E-8ABB-51A2B3551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19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My name is Sean Hong.</a:t>
            </a:r>
          </a:p>
          <a:p>
            <a:r>
              <a:rPr lang="en-US" dirty="0"/>
              <a:t>This is the first time that I have a presentation.</a:t>
            </a:r>
          </a:p>
          <a:p>
            <a:r>
              <a:rPr lang="en-US" dirty="0"/>
              <a:t>May be some one never heard my voice.</a:t>
            </a:r>
          </a:p>
          <a:p>
            <a:r>
              <a:rPr lang="en-US" dirty="0"/>
              <a:t>I'm not good at English.</a:t>
            </a:r>
          </a:p>
          <a:p>
            <a:r>
              <a:rPr lang="en-US" dirty="0"/>
              <a:t>It has been just 3 weeks since I come to USA, so Please understand.</a:t>
            </a:r>
          </a:p>
          <a:p>
            <a:endParaRPr lang="en-US" dirty="0"/>
          </a:p>
          <a:p>
            <a:r>
              <a:rPr lang="en-US" dirty="0"/>
              <a:t>My topic is &lt;How much salary can you expect for your tech skill?&gt;</a:t>
            </a:r>
          </a:p>
          <a:p>
            <a:r>
              <a:rPr lang="en-US" dirty="0"/>
              <a:t>I have worked as a programmer, so I am interested in various tech skills.</a:t>
            </a:r>
          </a:p>
          <a:p>
            <a:r>
              <a:rPr lang="en-US" dirty="0"/>
              <a:t>Let's talk about this topic.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84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had more time, I would tried to search combined skill and their relation.</a:t>
            </a:r>
          </a:p>
          <a:p>
            <a:r>
              <a:rPr lang="en-US" dirty="0"/>
              <a:t>It takes long time to collect combined keyword.</a:t>
            </a:r>
            <a:r>
              <a:rPr lang="ko-KR" altLang="en-US" dirty="0"/>
              <a:t> </a:t>
            </a:r>
            <a:r>
              <a:rPr lang="en-US" altLang="ko-KR" dirty="0"/>
              <a:t>There are many combinations.</a:t>
            </a:r>
            <a:endParaRPr lang="en-US" dirty="0"/>
          </a:p>
          <a:p>
            <a:endParaRPr lang="en-US" dirty="0"/>
          </a:p>
          <a:p>
            <a:r>
              <a:rPr lang="en-US" dirty="0"/>
              <a:t>And amount of sample is not enough.. because many companies don’t want to show their salary directly.</a:t>
            </a:r>
          </a:p>
          <a:p>
            <a:r>
              <a:rPr lang="en-US" dirty="0"/>
              <a:t>Only 20% shows their salary.</a:t>
            </a:r>
          </a:p>
          <a:p>
            <a:r>
              <a:rPr lang="en-US" dirty="0"/>
              <a:t>I think I can use machine learning to predict salary.</a:t>
            </a:r>
          </a:p>
          <a:p>
            <a:r>
              <a:rPr lang="en-US" dirty="0"/>
              <a:t>If I train many job data which have salary information, I can predict job data even that have not salary information. Like impute missing values.</a:t>
            </a:r>
          </a:p>
          <a:p>
            <a:endParaRPr lang="en-US" dirty="0"/>
          </a:p>
          <a:p>
            <a:r>
              <a:rPr lang="en-US" dirty="0"/>
              <a:t>That's all of my presentation. Thank you for listening.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05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kind of jobs in the world, and each job needs more than one skill.</a:t>
            </a:r>
          </a:p>
          <a:p>
            <a:r>
              <a:rPr lang="en-US" dirty="0"/>
              <a:t>And salary also depends on skill level.</a:t>
            </a:r>
          </a:p>
          <a:p>
            <a:r>
              <a:rPr lang="en-US" dirty="0"/>
              <a:t>Every People want to get salary more than now, so we try to learn new skill and move to another company.</a:t>
            </a:r>
          </a:p>
          <a:p>
            <a:r>
              <a:rPr lang="en-US" dirty="0"/>
              <a:t>If so, How much salary we can expect with new skills or own skills?</a:t>
            </a:r>
          </a:p>
          <a:p>
            <a:r>
              <a:rPr lang="en-US" dirty="0"/>
              <a:t>I analyzed jobs which related to computer and data skills with web crawling.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9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Indeed.com</a:t>
            </a:r>
            <a:r>
              <a:rPr lang="en-US" dirty="0"/>
              <a:t> is search engine which can collect and find job recruit information.</a:t>
            </a:r>
          </a:p>
          <a:p>
            <a:r>
              <a:rPr lang="en-US" dirty="0"/>
              <a:t>This web has simple interface, and there are several search conditions like job title, company name, keyword and location.</a:t>
            </a:r>
          </a:p>
          <a:p>
            <a:r>
              <a:rPr lang="en-US" dirty="0"/>
              <a:t>It shows information about company, rate, salary by search result.</a:t>
            </a:r>
          </a:p>
          <a:p>
            <a:r>
              <a:rPr lang="en-US" dirty="0"/>
              <a:t>I developed </a:t>
            </a:r>
            <a:r>
              <a:rPr lang="en-US" dirty="0" err="1"/>
              <a:t>scrapy</a:t>
            </a:r>
            <a:r>
              <a:rPr lang="en-US" dirty="0"/>
              <a:t> application which input keyword and crawl result.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819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use </a:t>
            </a:r>
            <a:r>
              <a:rPr lang="en-US" dirty="0" err="1"/>
              <a:t>scrapy</a:t>
            </a:r>
            <a:r>
              <a:rPr lang="en-US" dirty="0"/>
              <a:t> for crawling, and Pandas, NumPy, </a:t>
            </a:r>
            <a:r>
              <a:rPr lang="en-US" dirty="0" err="1"/>
              <a:t>Plotly</a:t>
            </a:r>
            <a:r>
              <a:rPr lang="en-US" dirty="0"/>
              <a:t> for data cleansing and visualization</a:t>
            </a:r>
          </a:p>
          <a:p>
            <a:endParaRPr lang="en-US" dirty="0"/>
          </a:p>
          <a:p>
            <a:r>
              <a:rPr lang="en-US" dirty="0"/>
              <a:t>1. </a:t>
            </a:r>
            <a:r>
              <a:rPr lang="en-US" dirty="0" err="1"/>
              <a:t>indeed.com</a:t>
            </a:r>
            <a:r>
              <a:rPr lang="en-US" dirty="0"/>
              <a:t> does not offer skill category, so I had to find skill keywords by myself.</a:t>
            </a:r>
          </a:p>
          <a:p>
            <a:r>
              <a:rPr lang="en-US" dirty="0"/>
              <a:t>Because there are so many computer or data skills, I select 25 popular skill keywords. </a:t>
            </a:r>
          </a:p>
          <a:p>
            <a:r>
              <a:rPr lang="en-US" dirty="0"/>
              <a:t>java, python, r, </a:t>
            </a:r>
            <a:r>
              <a:rPr lang="en-US" dirty="0" err="1"/>
              <a:t>sql</a:t>
            </a:r>
            <a:r>
              <a:rPr lang="en-US" dirty="0"/>
              <a:t>.... I found These keywords from </a:t>
            </a:r>
            <a:r>
              <a:rPr lang="en-US" dirty="0" err="1"/>
              <a:t>stackoverflow</a:t>
            </a:r>
            <a:r>
              <a:rPr lang="en-US" dirty="0"/>
              <a:t> and google web.</a:t>
            </a:r>
          </a:p>
          <a:p>
            <a:endParaRPr lang="en-US" dirty="0"/>
          </a:p>
          <a:p>
            <a:r>
              <a:rPr lang="en-US" dirty="0"/>
              <a:t>2. URL is like this. There are some parameters for search conditions.</a:t>
            </a:r>
          </a:p>
          <a:p>
            <a:r>
              <a:rPr lang="en-US" dirty="0"/>
              <a:t>Search keyword, location and start parameter is page to move.</a:t>
            </a:r>
          </a:p>
          <a:p>
            <a:endParaRPr lang="en-US" dirty="0"/>
          </a:p>
          <a:p>
            <a:r>
              <a:rPr lang="en-US" dirty="0"/>
              <a:t>3. After define URL, I iterate these keywords and collect job results with </a:t>
            </a:r>
            <a:r>
              <a:rPr lang="en-US" dirty="0" err="1"/>
              <a:t>scrapy</a:t>
            </a:r>
            <a:r>
              <a:rPr lang="en-US" dirty="0"/>
              <a:t>.</a:t>
            </a:r>
          </a:p>
          <a:p>
            <a:r>
              <a:rPr lang="en-US" dirty="0"/>
              <a:t>I skipped job results that don't have salary information.</a:t>
            </a:r>
          </a:p>
          <a:p>
            <a:endParaRPr lang="en-US" dirty="0"/>
          </a:p>
          <a:p>
            <a:r>
              <a:rPr lang="en-US" dirty="0"/>
              <a:t>4. However, there is limitation of result count. limit is one thousand per each search.</a:t>
            </a:r>
          </a:p>
          <a:p>
            <a:r>
              <a:rPr lang="en-US" dirty="0"/>
              <a:t>I add more condition to get more result. because collecting sample is import.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0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dataset that I collected with </a:t>
            </a:r>
            <a:r>
              <a:rPr lang="en-US" dirty="0" err="1"/>
              <a:t>scrapy</a:t>
            </a:r>
            <a:r>
              <a:rPr lang="en-US" dirty="0"/>
              <a:t>.</a:t>
            </a:r>
          </a:p>
          <a:p>
            <a:r>
              <a:rPr lang="en-US" dirty="0"/>
              <a:t>I add average salary for each row.</a:t>
            </a:r>
          </a:p>
          <a:p>
            <a:r>
              <a:rPr lang="en-US" dirty="0"/>
              <a:t>And if salary unit is month, it converted to annual salary.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041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basic analytic result.</a:t>
            </a:r>
          </a:p>
          <a:p>
            <a:r>
              <a:rPr lang="en-US" dirty="0"/>
              <a:t>Left is job count of state related to searched skills, Right is the salary.</a:t>
            </a:r>
          </a:p>
          <a:p>
            <a:endParaRPr lang="en-US" sz="1200" dirty="0"/>
          </a:p>
          <a:p>
            <a:r>
              <a:rPr lang="en-US" sz="1200" dirty="0"/>
              <a:t>left : Job count seems to depends on population. But New York is much higher than Florida.</a:t>
            </a:r>
          </a:p>
          <a:p>
            <a:endParaRPr lang="en-US" sz="1200" dirty="0"/>
          </a:p>
          <a:p>
            <a:r>
              <a:rPr lang="en-US" sz="1200" dirty="0"/>
              <a:t>right : California &amp; New York has the highest average salary.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06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indeed.com</a:t>
            </a:r>
            <a:r>
              <a:rPr lang="en-US" dirty="0"/>
              <a:t> offer search condition for skill level.</a:t>
            </a:r>
          </a:p>
          <a:p>
            <a:r>
              <a:rPr lang="en-US" dirty="0"/>
              <a:t>I searched skills with every levels.</a:t>
            </a:r>
          </a:p>
          <a:p>
            <a:r>
              <a:rPr lang="en-US" dirty="0"/>
              <a:t>You can see senior level get much more salary.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06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main analytic result which related my question. (how much salary you can expect)</a:t>
            </a:r>
          </a:p>
          <a:p>
            <a:r>
              <a:rPr lang="en-US" dirty="0" err="1"/>
              <a:t>tensorflow</a:t>
            </a:r>
            <a:r>
              <a:rPr lang="en-US" dirty="0"/>
              <a:t> is the best, and </a:t>
            </a:r>
            <a:r>
              <a:rPr lang="en-US" dirty="0" err="1"/>
              <a:t>kafka</a:t>
            </a:r>
            <a:r>
              <a:rPr lang="en-US" dirty="0"/>
              <a:t>, go, </a:t>
            </a:r>
            <a:r>
              <a:rPr lang="en-US" dirty="0" err="1"/>
              <a:t>kubernetes</a:t>
            </a:r>
            <a:r>
              <a:rPr lang="en-US" dirty="0"/>
              <a:t> follow that.</a:t>
            </a:r>
          </a:p>
          <a:p>
            <a:r>
              <a:rPr lang="en-US" dirty="0"/>
              <a:t>It seems...</a:t>
            </a:r>
          </a:p>
          <a:p>
            <a:r>
              <a:rPr lang="en-US" dirty="0"/>
              <a:t>Old skill's salary looks lower. latest skill AI, Cloud, Blockchain.. can get high salary.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02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 want to find the relation between skill count and average salary.</a:t>
            </a:r>
          </a:p>
          <a:p>
            <a:r>
              <a:rPr lang="en-US" dirty="0"/>
              <a:t>I created scatter plot which shows relation. And I added regression line.</a:t>
            </a:r>
          </a:p>
          <a:p>
            <a:r>
              <a:rPr lang="en-US" dirty="0"/>
              <a:t>As you see, Most common skill is SQL. Because I think it is used everywhere. When we develop program, also when we analysis data..</a:t>
            </a:r>
          </a:p>
          <a:p>
            <a:r>
              <a:rPr lang="en-US" dirty="0"/>
              <a:t>So, Common or general skill seems that cannot get high salary.</a:t>
            </a:r>
          </a:p>
          <a:p>
            <a:r>
              <a:rPr lang="en-US" dirty="0"/>
              <a:t>Recently, AI, Cloud, Blockchain is popular but there are not many people who is good at that kind of skills.</a:t>
            </a:r>
          </a:p>
          <a:p>
            <a:r>
              <a:rPr lang="en-US" dirty="0"/>
              <a:t>That makes salary is higher.</a:t>
            </a:r>
          </a:p>
          <a:p>
            <a:r>
              <a:rPr lang="en-US" dirty="0"/>
              <a:t>If you want to get more salary, you should learn new special skills. That's my conclusion.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8030A2-0F35-264E-8ABB-51A2B3551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82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1B2-AC48-734C-B4ED-D610226D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813EB-3836-9B48-9104-37EB7DFD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D6DB-9EA1-D445-8F29-73875D24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DA16-A18E-CA4B-AD18-9A0369E6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EE6B-2DC8-2247-9B62-2ABE18AE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4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4C1A-724B-FC42-B1B2-4F276C02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E991-7348-9449-B766-9C54CAFD0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0D6B5-FE81-6B4C-9FCD-96939E6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0E18-6179-8B40-A674-FFF69BA0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9A46-A259-F843-9C6D-E96488B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D11D0-0D07-1C43-993E-5F9664A5D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B4F6-E05A-8B46-A4BF-E307414F4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BF6-F992-8541-B361-151C734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DCC6-DB33-8447-899F-6D28733F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40C5-FA11-4C4B-A861-29D2F8E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165F-2552-D948-ADA5-EB15D396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C09B-ECA4-1343-B491-E688CEF9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1BCC-3AD4-C64A-9AE2-11AC95D3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0D69-B03E-B94A-9E0F-9CB851B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16CC-EF2A-C640-8737-D743E7D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A0ED-DFC8-6440-8224-DDC6447D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64D2-9D80-8041-9F5D-8BAB8885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0DB-E8F5-B849-878A-9F716C7F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5596-23DE-AC4F-A52B-B272A8DA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F721-FA07-E342-8499-40B4CBAE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92FC-9263-EA4D-A933-7908391D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3134-3EDA-AF49-ACD4-0D46BDA38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BC507-65CA-2D4F-A08E-8219652C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11F8-D4CC-674C-BD2E-2830ACF8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EE97-60FD-2648-9288-E1854493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C6561-A098-8C4C-8FBA-8E5B4C96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EC9-6FE6-8346-9E05-061E522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D9A24-490B-9647-88F8-1C523AD3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C34A9-5200-1F4D-A496-FBD88673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13365-BBA7-3844-BAAA-41579A216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47D0-337F-3E4E-AE2D-FCE2E5F0F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2A889-13EF-2448-A8EB-3CF45564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ED9BD-2310-074C-B13A-80B64983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2BED7-D0BD-6C46-8981-5F0AB22C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D7A-6FC6-914B-92D7-369DFCE1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63CA3-2C62-0B4F-BFD7-FF2711C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F090F-555B-6045-9585-552D6272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30FAB-48A1-1B4F-AAEE-5B1DD2B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ADFDE-27F9-B54B-9604-BFE6756C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E9618-0AE6-2747-889C-F923588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9CE-A34A-8840-9AF3-518C3946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8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7FD7-FD07-4040-ADFE-F07775D6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1379-6D8D-014F-9BF5-C5F27CC6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2DCA-DF75-684E-B99E-728276EB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1E15F-FE82-044A-A892-88E8F690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5009B-9183-9347-85B8-5F756256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5786-93A2-004B-A777-F34B05BD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A1D2-8123-F04B-BEBB-32013438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7E2BD-F781-C140-BDDA-D82C37D1F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DD5A7-7ACF-1D42-9016-F14221BE8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85AF9-27AE-0C4D-8CF1-123B809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8B54-7FAA-FF4E-8125-2EB5C5F1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8995E-C3A4-0148-A30C-5F6FED07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4C898-CC99-B84B-9BD5-27405A9A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3ED97-F4AC-0F41-84D4-2EDDC4C53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582A-98DC-394B-BC2E-EDB4DC6B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B1084-45A9-9A4F-B62E-A33F964C7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E43A-A1ED-1747-A5D5-9D4851B9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9C4AB-AE6B-9B45-9734-B387CA440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73"/>
          <a:stretch/>
        </p:blipFill>
        <p:spPr>
          <a:xfrm>
            <a:off x="20" y="10"/>
            <a:ext cx="12191980" cy="5129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7E067-124C-4B4C-9CD8-621278D0F857}"/>
              </a:ext>
            </a:extLst>
          </p:cNvPr>
          <p:cNvSpPr txBox="1"/>
          <p:nvPr/>
        </p:nvSpPr>
        <p:spPr>
          <a:xfrm>
            <a:off x="171449" y="5257800"/>
            <a:ext cx="11862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Project 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salary can you expect for your tech skill?</a:t>
            </a:r>
          </a:p>
          <a:p>
            <a:pPr algn="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Sean Hong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1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09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B66B-1F28-A540-811F-3615DD5530AD}"/>
              </a:ext>
            </a:extLst>
          </p:cNvPr>
          <p:cNvSpPr txBox="1"/>
          <p:nvPr/>
        </p:nvSpPr>
        <p:spPr>
          <a:xfrm>
            <a:off x="578069" y="1639611"/>
            <a:ext cx="108466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If skills are more than one, is it relate to get more salary?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Try to search combined keyword.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	Ex) java + </a:t>
            </a:r>
            <a:r>
              <a:rPr lang="en-US" sz="2800" dirty="0" err="1">
                <a:solidFill>
                  <a:schemeClr val="accent1"/>
                </a:solidFill>
              </a:rPr>
              <a:t>sql</a:t>
            </a:r>
            <a:r>
              <a:rPr lang="en-US" sz="2800" dirty="0">
                <a:solidFill>
                  <a:schemeClr val="accent1"/>
                </a:solidFill>
              </a:rPr>
              <a:t>, python + r…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Amount of sample is not enough because many companies don’t want to show their salary directly.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Find how to get more sample.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Use machine learning and predict salary.</a:t>
            </a:r>
          </a:p>
        </p:txBody>
      </p:sp>
    </p:spTree>
    <p:extLst>
      <p:ext uri="{BB962C8B-B14F-4D97-AF65-F5344CB8AC3E}">
        <p14:creationId xmlns:p14="http://schemas.microsoft.com/office/powerpoint/2010/main" val="379595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3FBC3E-D794-CA47-B4E8-E9DF880CD3A0}"/>
              </a:ext>
            </a:extLst>
          </p:cNvPr>
          <p:cNvSpPr txBox="1"/>
          <p:nvPr/>
        </p:nvSpPr>
        <p:spPr>
          <a:xfrm>
            <a:off x="178676" y="26275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ea typeface="Hiragino Sans CNS W3" panose="020B0300000000000000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10D7D-E638-9149-B52E-273454C8C468}"/>
              </a:ext>
            </a:extLst>
          </p:cNvPr>
          <p:cNvGrpSpPr/>
          <p:nvPr/>
        </p:nvGrpSpPr>
        <p:grpSpPr>
          <a:xfrm>
            <a:off x="1335007" y="1661108"/>
            <a:ext cx="9521986" cy="4948091"/>
            <a:chOff x="1664919" y="1681614"/>
            <a:chExt cx="9521986" cy="4948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00D560-4BA1-0B4D-A409-85D71B50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3104" y="2621246"/>
              <a:ext cx="6036836" cy="4008459"/>
            </a:xfrm>
            <a:prstGeom prst="rect">
              <a:avLst/>
            </a:prstGeom>
          </p:spPr>
        </p:pic>
        <p:sp>
          <p:nvSpPr>
            <p:cNvPr id="9" name="Oval Callout 8">
              <a:extLst>
                <a:ext uri="{FF2B5EF4-FFF2-40B4-BE49-F238E27FC236}">
                  <a16:creationId xmlns:a16="http://schemas.microsoft.com/office/drawing/2014/main" id="{99E8B322-59B5-9648-8CEF-C30172BCF93E}"/>
                </a:ext>
              </a:extLst>
            </p:cNvPr>
            <p:cNvSpPr/>
            <p:nvPr/>
          </p:nvSpPr>
          <p:spPr>
            <a:xfrm>
              <a:off x="6109525" y="1681614"/>
              <a:ext cx="1807781" cy="962056"/>
            </a:xfrm>
            <a:prstGeom prst="wedgeEllipse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JAVA, SQL !</a:t>
              </a:r>
            </a:p>
          </p:txBody>
        </p:sp>
        <p:sp>
          <p:nvSpPr>
            <p:cNvPr id="14" name="Oval Callout 13">
              <a:extLst>
                <a:ext uri="{FF2B5EF4-FFF2-40B4-BE49-F238E27FC236}">
                  <a16:creationId xmlns:a16="http://schemas.microsoft.com/office/drawing/2014/main" id="{E4AA205C-920E-DC40-A7FF-DCE7900CB201}"/>
                </a:ext>
              </a:extLst>
            </p:cNvPr>
            <p:cNvSpPr/>
            <p:nvPr/>
          </p:nvSpPr>
          <p:spPr>
            <a:xfrm>
              <a:off x="4139028" y="2416512"/>
              <a:ext cx="1543954" cy="818075"/>
            </a:xfrm>
            <a:prstGeom prst="wedgeEllipseCallout">
              <a:avLst>
                <a:gd name="adj1" fmla="val 6592"/>
                <a:gd name="adj2" fmla="val 8603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C++ !</a:t>
              </a:r>
            </a:p>
          </p:txBody>
        </p:sp>
        <p:sp>
          <p:nvSpPr>
            <p:cNvPr id="17" name="Oval Callout 16">
              <a:extLst>
                <a:ext uri="{FF2B5EF4-FFF2-40B4-BE49-F238E27FC236}">
                  <a16:creationId xmlns:a16="http://schemas.microsoft.com/office/drawing/2014/main" id="{B311A72D-8D11-6B43-B5C6-E4AAC824EBD3}"/>
                </a:ext>
              </a:extLst>
            </p:cNvPr>
            <p:cNvSpPr/>
            <p:nvPr/>
          </p:nvSpPr>
          <p:spPr>
            <a:xfrm>
              <a:off x="8226187" y="2007476"/>
              <a:ext cx="1969804" cy="818074"/>
            </a:xfrm>
            <a:prstGeom prst="wedgeEllipseCallout">
              <a:avLst>
                <a:gd name="adj1" fmla="val -41433"/>
                <a:gd name="adj2" fmla="val 729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Python, R !</a:t>
              </a:r>
            </a:p>
          </p:txBody>
        </p:sp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5CF448B2-54AE-C64C-A8E2-635F5A8FB614}"/>
                </a:ext>
              </a:extLst>
            </p:cNvPr>
            <p:cNvSpPr/>
            <p:nvPr/>
          </p:nvSpPr>
          <p:spPr>
            <a:xfrm>
              <a:off x="1664919" y="2770513"/>
              <a:ext cx="1975060" cy="707887"/>
            </a:xfrm>
            <a:prstGeom prst="wedgeEllipseCallout">
              <a:avLst>
                <a:gd name="adj1" fmla="val 40313"/>
                <a:gd name="adj2" fmla="val 6855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 !</a:t>
              </a:r>
            </a:p>
          </p:txBody>
        </p:sp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464E9B41-1610-2844-849B-FD73E6074C68}"/>
                </a:ext>
              </a:extLst>
            </p:cNvPr>
            <p:cNvSpPr/>
            <p:nvPr/>
          </p:nvSpPr>
          <p:spPr>
            <a:xfrm>
              <a:off x="9379124" y="3318702"/>
              <a:ext cx="1807781" cy="962056"/>
            </a:xfrm>
            <a:prstGeom prst="wedgeEllipseCallout">
              <a:avLst>
                <a:gd name="adj1" fmla="val -55036"/>
                <a:gd name="adj2" fmla="val 5325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Android, iOS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BE5A74-631F-D54F-BD7B-BB061C35A871}"/>
              </a:ext>
            </a:extLst>
          </p:cNvPr>
          <p:cNvSpPr txBox="1"/>
          <p:nvPr/>
        </p:nvSpPr>
        <p:spPr>
          <a:xfrm>
            <a:off x="718407" y="1076333"/>
            <a:ext cx="516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What are your special skills?</a:t>
            </a:r>
          </a:p>
        </p:txBody>
      </p:sp>
    </p:spTree>
    <p:extLst>
      <p:ext uri="{BB962C8B-B14F-4D97-AF65-F5344CB8AC3E}">
        <p14:creationId xmlns:p14="http://schemas.microsoft.com/office/powerpoint/2010/main" val="27665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CD1E5A-F7CC-C44E-8EBB-91CD061F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628" y="1607210"/>
            <a:ext cx="8508743" cy="5133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38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C94E9-3F77-6846-A189-A5C7A0CF5368}"/>
              </a:ext>
            </a:extLst>
          </p:cNvPr>
          <p:cNvSpPr txBox="1"/>
          <p:nvPr/>
        </p:nvSpPr>
        <p:spPr>
          <a:xfrm>
            <a:off x="718407" y="1029441"/>
            <a:ext cx="476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https://</a:t>
            </a:r>
            <a:r>
              <a:rPr lang="en-US" sz="3200" i="1" dirty="0" err="1">
                <a:solidFill>
                  <a:schemeClr val="accent1"/>
                </a:solidFill>
              </a:rPr>
              <a:t>www.indeed.com</a:t>
            </a:r>
            <a:endParaRPr lang="en-US" sz="3200" i="1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9BE8F-0E73-5749-A7D5-121525D1365F}"/>
              </a:ext>
            </a:extLst>
          </p:cNvPr>
          <p:cNvSpPr/>
          <p:nvPr/>
        </p:nvSpPr>
        <p:spPr>
          <a:xfrm>
            <a:off x="4035476" y="2309445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218F1-7CC7-2E4B-AC96-D555412759F0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3473866" y="2237820"/>
            <a:ext cx="561610" cy="24504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F18D88A-E164-BE43-8B08-DDF39BE5F07D}"/>
              </a:ext>
            </a:extLst>
          </p:cNvPr>
          <p:cNvSpPr/>
          <p:nvPr/>
        </p:nvSpPr>
        <p:spPr>
          <a:xfrm>
            <a:off x="6309754" y="2297723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A382FD-46A8-394C-A6E1-779BEFB42590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>
            <a:off x="6877313" y="2114267"/>
            <a:ext cx="555118" cy="3568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B9C5B9-48D6-764E-BC18-E46BCD97B95B}"/>
              </a:ext>
            </a:extLst>
          </p:cNvPr>
          <p:cNvSpPr txBox="1"/>
          <p:nvPr/>
        </p:nvSpPr>
        <p:spPr>
          <a:xfrm>
            <a:off x="2489750" y="2053154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keyword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D24A28-837E-8F49-AF6C-A56ACF3810E7}"/>
              </a:ext>
            </a:extLst>
          </p:cNvPr>
          <p:cNvSpPr txBox="1"/>
          <p:nvPr/>
        </p:nvSpPr>
        <p:spPr>
          <a:xfrm>
            <a:off x="7432431" y="1929601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51FFAB-C96F-7743-AF18-12503FBBEEB7}"/>
              </a:ext>
            </a:extLst>
          </p:cNvPr>
          <p:cNvSpPr/>
          <p:nvPr/>
        </p:nvSpPr>
        <p:spPr>
          <a:xfrm>
            <a:off x="4082773" y="5828559"/>
            <a:ext cx="1330055" cy="20438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5EE8A8-633C-534B-8212-3D87F1A163F5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3504602" y="5643893"/>
            <a:ext cx="578171" cy="2868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5738F8-194D-1340-8CA9-31A94A96B836}"/>
              </a:ext>
            </a:extLst>
          </p:cNvPr>
          <p:cNvSpPr txBox="1"/>
          <p:nvPr/>
        </p:nvSpPr>
        <p:spPr>
          <a:xfrm>
            <a:off x="2770555" y="5459227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2446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336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D6160-4F6A-C945-9390-5C1BBA15E693}"/>
              </a:ext>
            </a:extLst>
          </p:cNvPr>
          <p:cNvSpPr txBox="1"/>
          <p:nvPr/>
        </p:nvSpPr>
        <p:spPr>
          <a:xfrm>
            <a:off x="578069" y="1103587"/>
            <a:ext cx="108466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Crawler : </a:t>
            </a:r>
            <a:r>
              <a:rPr lang="en-US" sz="2000" dirty="0" err="1"/>
              <a:t>Scrapy</a:t>
            </a:r>
            <a:endParaRPr lang="en-US" sz="2000" dirty="0"/>
          </a:p>
          <a:p>
            <a:r>
              <a:rPr lang="en-US" sz="2000" dirty="0"/>
              <a:t>Cleansing &amp; Visualization : Pandas, NumPy, </a:t>
            </a:r>
            <a:r>
              <a:rPr lang="en-US" sz="2000" dirty="0" err="1"/>
              <a:t>Plotly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Search skill keywords from web (</a:t>
            </a:r>
            <a:r>
              <a:rPr lang="en-US" sz="2000" dirty="0" err="1"/>
              <a:t>stackoverflow</a:t>
            </a:r>
            <a:r>
              <a:rPr lang="en-US" sz="2000" dirty="0"/>
              <a:t>, google) &amp; select 25 popular keywords.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java, python, r, </a:t>
            </a:r>
            <a:r>
              <a:rPr lang="en-US" sz="2000" dirty="0" err="1">
                <a:solidFill>
                  <a:schemeClr val="accent1"/>
                </a:solidFill>
              </a:rPr>
              <a:t>sql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hadoop</a:t>
            </a:r>
            <a:r>
              <a:rPr lang="en-US" sz="2000" dirty="0">
                <a:solidFill>
                  <a:schemeClr val="accent1"/>
                </a:solidFill>
              </a:rPr>
              <a:t>, spark, c#, </a:t>
            </a:r>
            <a:r>
              <a:rPr lang="en-US" sz="2000" dirty="0" err="1">
                <a:solidFill>
                  <a:schemeClr val="accent1"/>
                </a:solidFill>
              </a:rPr>
              <a:t>c++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javascript</a:t>
            </a:r>
            <a:r>
              <a:rPr lang="en-US" sz="2000" dirty="0">
                <a:solidFill>
                  <a:schemeClr val="accent1"/>
                </a:solidFill>
              </a:rPr>
              <a:t>, angular, </a:t>
            </a:r>
            <a:r>
              <a:rPr lang="en-US" sz="2000" dirty="0" err="1">
                <a:solidFill>
                  <a:schemeClr val="accent1"/>
                </a:solidFill>
              </a:rPr>
              <a:t>node.js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linux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tensorflow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kubernetes</a:t>
            </a:r>
            <a:r>
              <a:rPr lang="en-US" sz="2000" dirty="0">
                <a:solidFill>
                  <a:schemeClr val="accent1"/>
                </a:solidFill>
              </a:rPr>
              <a:t>, docker, android, </a:t>
            </a:r>
            <a:r>
              <a:rPr lang="en-US" sz="2000" dirty="0" err="1">
                <a:solidFill>
                  <a:schemeClr val="accent1"/>
                </a:solidFill>
              </a:rPr>
              <a:t>ios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aws</a:t>
            </a:r>
            <a:r>
              <a:rPr lang="en-US" sz="2000" dirty="0">
                <a:solidFill>
                  <a:schemeClr val="accent1"/>
                </a:solidFill>
              </a:rPr>
              <a:t>, azure, </a:t>
            </a:r>
            <a:r>
              <a:rPr lang="en-US" sz="2000" dirty="0" err="1">
                <a:solidFill>
                  <a:schemeClr val="accent1"/>
                </a:solidFill>
              </a:rPr>
              <a:t>kafka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vb</a:t>
            </a:r>
            <a:r>
              <a:rPr lang="en-US" sz="2000" dirty="0">
                <a:solidFill>
                  <a:schemeClr val="accent1"/>
                </a:solidFill>
              </a:rPr>
              <a:t>, php, </a:t>
            </a:r>
            <a:r>
              <a:rPr lang="en-US" sz="2000" dirty="0" err="1">
                <a:solidFill>
                  <a:schemeClr val="accent1"/>
                </a:solidFill>
              </a:rPr>
              <a:t>scala</a:t>
            </a:r>
            <a:r>
              <a:rPr lang="en-US" sz="2000" dirty="0">
                <a:solidFill>
                  <a:schemeClr val="accent1"/>
                </a:solidFill>
              </a:rPr>
              <a:t>, go…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</a:t>
            </a:r>
            <a:r>
              <a:rPr lang="en-US" sz="2000" dirty="0" err="1"/>
              <a:t>scrapy</a:t>
            </a:r>
            <a:r>
              <a:rPr lang="en-US" sz="2000" dirty="0"/>
              <a:t> application to Input each keyword into </a:t>
            </a:r>
            <a:r>
              <a:rPr lang="en-US" sz="2000" dirty="0" err="1"/>
              <a:t>indeed.com</a:t>
            </a:r>
            <a:r>
              <a:rPr lang="en-US" sz="2000" dirty="0"/>
              <a:t> search engine.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URL : </a:t>
            </a:r>
            <a:r>
              <a:rPr lang="en-US" dirty="0">
                <a:solidFill>
                  <a:schemeClr val="accent1"/>
                </a:solidFill>
              </a:rPr>
              <a:t>https://www.indeed.com/jobs</a:t>
            </a:r>
            <a:r>
              <a:rPr lang="en-US" sz="2000" dirty="0">
                <a:solidFill>
                  <a:schemeClr val="accent1"/>
                </a:solidFill>
              </a:rPr>
              <a:t>?q=</a:t>
            </a:r>
            <a:r>
              <a:rPr lang="en-US" sz="2000" dirty="0">
                <a:solidFill>
                  <a:srgbClr val="C00000"/>
                </a:solidFill>
              </a:rPr>
              <a:t>{keyword}</a:t>
            </a:r>
            <a:r>
              <a:rPr lang="en-US" sz="2000" dirty="0">
                <a:solidFill>
                  <a:schemeClr val="accent1"/>
                </a:solidFill>
              </a:rPr>
              <a:t>&amp;l=</a:t>
            </a:r>
            <a:r>
              <a:rPr lang="en-US" sz="2000" dirty="0">
                <a:solidFill>
                  <a:srgbClr val="C00000"/>
                </a:solidFill>
              </a:rPr>
              <a:t>{location}</a:t>
            </a:r>
            <a:r>
              <a:rPr lang="en-US" sz="2000" dirty="0">
                <a:solidFill>
                  <a:schemeClr val="accent1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limit=50&amp;start=</a:t>
            </a:r>
            <a:r>
              <a:rPr lang="en-US" dirty="0">
                <a:solidFill>
                  <a:srgbClr val="C00000"/>
                </a:solidFill>
              </a:rPr>
              <a:t>{50 * (page -1)}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keywords &amp; collect job results of URL request call.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Skip job results that have not salary information.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Save to CSV file.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1,000 count limitation of search result.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Add more condition to get more sample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Location : CA, NY, FL, TX…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Level : entry, mid, senior</a:t>
            </a:r>
          </a:p>
        </p:txBody>
      </p:sp>
    </p:spTree>
    <p:extLst>
      <p:ext uri="{BB962C8B-B14F-4D97-AF65-F5344CB8AC3E}">
        <p14:creationId xmlns:p14="http://schemas.microsoft.com/office/powerpoint/2010/main" val="19762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628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C7F6B-9317-6042-95C0-950DF505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384" y="970645"/>
            <a:ext cx="9343232" cy="463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D447-0BAC-4944-86AC-57E5B2D26A9F}"/>
              </a:ext>
            </a:extLst>
          </p:cNvPr>
          <p:cNvSpPr txBox="1"/>
          <p:nvPr/>
        </p:nvSpPr>
        <p:spPr>
          <a:xfrm>
            <a:off x="578069" y="5802198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salary = (</a:t>
            </a:r>
            <a:r>
              <a:rPr lang="en-US" sz="2000" dirty="0" err="1"/>
              <a:t>salary_from</a:t>
            </a:r>
            <a:r>
              <a:rPr lang="en-US" sz="2000" dirty="0"/>
              <a:t> + </a:t>
            </a:r>
            <a:r>
              <a:rPr lang="en-US" sz="2000" dirty="0" err="1"/>
              <a:t>salary_to</a:t>
            </a:r>
            <a:r>
              <a:rPr lang="en-US" sz="2000" dirty="0"/>
              <a:t>) / 2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If salary unit is month, salary * 12</a:t>
            </a:r>
          </a:p>
        </p:txBody>
      </p:sp>
    </p:spTree>
    <p:extLst>
      <p:ext uri="{BB962C8B-B14F-4D97-AF65-F5344CB8AC3E}">
        <p14:creationId xmlns:p14="http://schemas.microsoft.com/office/powerpoint/2010/main" val="28450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546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STATISTICS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70AA7-F08B-5E45-9465-3E9A125A98CB}"/>
              </a:ext>
            </a:extLst>
          </p:cNvPr>
          <p:cNvGrpSpPr/>
          <p:nvPr/>
        </p:nvGrpSpPr>
        <p:grpSpPr>
          <a:xfrm>
            <a:off x="-1" y="1368533"/>
            <a:ext cx="12192001" cy="3552303"/>
            <a:chOff x="-1" y="1368533"/>
            <a:chExt cx="12192001" cy="3552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F792C2-4EC4-F14B-9014-EC0263E1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368533"/>
              <a:ext cx="6394145" cy="35523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2C59B0-FF6D-1D4E-B88B-C6E7D15B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7856" y="1368534"/>
              <a:ext cx="6394144" cy="355230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116100-28DB-2449-8CF1-ED996C5F5E74}"/>
              </a:ext>
            </a:extLst>
          </p:cNvPr>
          <p:cNvSpPr txBox="1"/>
          <p:nvPr/>
        </p:nvSpPr>
        <p:spPr>
          <a:xfrm>
            <a:off x="578069" y="5224135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Job count seems to depends on population. But New York is much higher than Florida.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California &amp; New York has the highest average salary.</a:t>
            </a:r>
          </a:p>
        </p:txBody>
      </p:sp>
    </p:spTree>
    <p:extLst>
      <p:ext uri="{BB962C8B-B14F-4D97-AF65-F5344CB8AC3E}">
        <p14:creationId xmlns:p14="http://schemas.microsoft.com/office/powerpoint/2010/main" val="303192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BE04D-8A63-C14F-BCA7-8E4298F32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932" y="970645"/>
            <a:ext cx="7598135" cy="422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65154-5CEE-B446-8F61-7EE457302765}"/>
              </a:ext>
            </a:extLst>
          </p:cNvPr>
          <p:cNvSpPr txBox="1"/>
          <p:nvPr/>
        </p:nvSpPr>
        <p:spPr>
          <a:xfrm>
            <a:off x="178676" y="262759"/>
            <a:ext cx="54673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STATISTICS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7F6DE-76B9-CF41-B40F-9B2314236910}"/>
              </a:ext>
            </a:extLst>
          </p:cNvPr>
          <p:cNvSpPr txBox="1"/>
          <p:nvPr/>
        </p:nvSpPr>
        <p:spPr>
          <a:xfrm>
            <a:off x="578069" y="5570973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Absolutely, skill level is related to salary.</a:t>
            </a:r>
            <a:r>
              <a:rPr lang="ko-KR" altLang="en-US" sz="2000" dirty="0"/>
              <a:t> </a:t>
            </a:r>
            <a:r>
              <a:rPr lang="en-US" altLang="ko-KR" sz="2000" dirty="0"/>
              <a:t>Level is one of search condition from </a:t>
            </a:r>
            <a:r>
              <a:rPr lang="en-US" altLang="ko-KR" sz="2000" dirty="0" err="1"/>
              <a:t>indeed.com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56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8467E0-32B7-3044-BC20-A101EA7910CD}"/>
              </a:ext>
            </a:extLst>
          </p:cNvPr>
          <p:cNvGrpSpPr/>
          <p:nvPr/>
        </p:nvGrpSpPr>
        <p:grpSpPr>
          <a:xfrm>
            <a:off x="381000" y="970645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E93549-E6F9-5D42-9166-1E23358F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27FA71-B3ED-944A-821C-DDD736CF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42000" y="970645"/>
              <a:ext cx="6350000" cy="5080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D337AC-EA0A-3940-83FF-EB3E4387CB95}"/>
              </a:ext>
            </a:extLst>
          </p:cNvPr>
          <p:cNvSpPr txBox="1"/>
          <p:nvPr/>
        </p:nvSpPr>
        <p:spPr>
          <a:xfrm>
            <a:off x="578069" y="6075468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It looks the latest technology’s skills (AI, Cloud, Blockchain) can get high salary.</a:t>
            </a:r>
          </a:p>
        </p:txBody>
      </p:sp>
    </p:spTree>
    <p:extLst>
      <p:ext uri="{BB962C8B-B14F-4D97-AF65-F5344CB8AC3E}">
        <p14:creationId xmlns:p14="http://schemas.microsoft.com/office/powerpoint/2010/main" val="136067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AA7F4-4C1D-524E-A1F3-FD71C26024CA}"/>
              </a:ext>
            </a:extLst>
          </p:cNvPr>
          <p:cNvGrpSpPr/>
          <p:nvPr/>
        </p:nvGrpSpPr>
        <p:grpSpPr>
          <a:xfrm>
            <a:off x="381000" y="855033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0437F8-3C6E-6A41-8823-38B018AB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9D4C6-A22F-0B40-940B-01E8B80F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53099" y="1440998"/>
              <a:ext cx="6438901" cy="413929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E7EF24-EB5F-994B-ADA6-D59E46572C45}"/>
              </a:ext>
            </a:extLst>
          </p:cNvPr>
          <p:cNvSpPr txBox="1"/>
          <p:nvPr/>
        </p:nvSpPr>
        <p:spPr>
          <a:xfrm>
            <a:off x="578069" y="5875773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Most common skill is SQL. Because It uses everywhere.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Common and general skill seems that cannot get high salary. Learn special tech skill!!</a:t>
            </a:r>
          </a:p>
        </p:txBody>
      </p:sp>
    </p:spTree>
    <p:extLst>
      <p:ext uri="{BB962C8B-B14F-4D97-AF65-F5344CB8AC3E}">
        <p14:creationId xmlns:p14="http://schemas.microsoft.com/office/powerpoint/2010/main" val="40661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1227</Words>
  <Application>Microsoft Macintosh PowerPoint</Application>
  <PresentationFormat>Widescreen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홍 성희</dc:creator>
  <cp:lastModifiedBy>홍 성희</cp:lastModifiedBy>
  <cp:revision>139</cp:revision>
  <dcterms:created xsi:type="dcterms:W3CDTF">2019-10-27T23:05:58Z</dcterms:created>
  <dcterms:modified xsi:type="dcterms:W3CDTF">2019-10-28T19:52:48Z</dcterms:modified>
</cp:coreProperties>
</file>